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1088" r:id="rId3"/>
    <p:sldId id="350" r:id="rId4"/>
    <p:sldId id="1134" r:id="rId5"/>
    <p:sldId id="1136" r:id="rId6"/>
    <p:sldId id="1137" r:id="rId7"/>
    <p:sldId id="1143" r:id="rId8"/>
    <p:sldId id="1188" r:id="rId9"/>
    <p:sldId id="1125" r:id="rId10"/>
    <p:sldId id="1195" r:id="rId11"/>
    <p:sldId id="1126" r:id="rId12"/>
    <p:sldId id="1153" r:id="rId13"/>
    <p:sldId id="1127" r:id="rId14"/>
    <p:sldId id="1128" r:id="rId15"/>
    <p:sldId id="1129" r:id="rId16"/>
    <p:sldId id="1200" r:id="rId17"/>
    <p:sldId id="1130" r:id="rId18"/>
    <p:sldId id="1138" r:id="rId19"/>
    <p:sldId id="1191" r:id="rId20"/>
    <p:sldId id="1192" r:id="rId21"/>
    <p:sldId id="1194" r:id="rId22"/>
    <p:sldId id="1196" r:id="rId23"/>
    <p:sldId id="1198" r:id="rId24"/>
    <p:sldId id="1197" r:id="rId25"/>
    <p:sldId id="1299" r:id="rId26"/>
    <p:sldId id="1193" r:id="rId27"/>
    <p:sldId id="1287" r:id="rId28"/>
    <p:sldId id="1247" r:id="rId29"/>
    <p:sldId id="1289" r:id="rId30"/>
    <p:sldId id="1288" r:id="rId31"/>
    <p:sldId id="1290" r:id="rId32"/>
    <p:sldId id="1293" r:id="rId33"/>
    <p:sldId id="1291" r:id="rId34"/>
    <p:sldId id="1294" r:id="rId35"/>
    <p:sldId id="1295" r:id="rId36"/>
    <p:sldId id="1296" r:id="rId37"/>
    <p:sldId id="1297" r:id="rId38"/>
    <p:sldId id="1298" r:id="rId39"/>
    <p:sldId id="1155" r:id="rId40"/>
    <p:sldId id="1184" r:id="rId41"/>
    <p:sldId id="1154" r:id="rId42"/>
    <p:sldId id="1156" r:id="rId43"/>
    <p:sldId id="1157" r:id="rId44"/>
    <p:sldId id="1158" r:id="rId45"/>
    <p:sldId id="1160" r:id="rId46"/>
    <p:sldId id="1172" r:id="rId47"/>
    <p:sldId id="1161" r:id="rId48"/>
    <p:sldId id="1173" r:id="rId49"/>
    <p:sldId id="1162" r:id="rId50"/>
    <p:sldId id="1163" r:id="rId51"/>
    <p:sldId id="1164" r:id="rId52"/>
    <p:sldId id="1165" r:id="rId53"/>
    <p:sldId id="1166" r:id="rId54"/>
    <p:sldId id="1167" r:id="rId55"/>
    <p:sldId id="1169" r:id="rId56"/>
    <p:sldId id="1182" r:id="rId57"/>
    <p:sldId id="1171" r:id="rId58"/>
    <p:sldId id="1174" r:id="rId59"/>
    <p:sldId id="1175" r:id="rId60"/>
    <p:sldId id="1176" r:id="rId61"/>
    <p:sldId id="1177" r:id="rId62"/>
    <p:sldId id="1178" r:id="rId63"/>
    <p:sldId id="1179" r:id="rId64"/>
    <p:sldId id="1181" r:id="rId65"/>
    <p:sldId id="118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6395"/>
  </p:normalViewPr>
  <p:slideViewPr>
    <p:cSldViewPr snapToGrid="0" snapToObjects="1">
      <p:cViewPr varScale="1">
        <p:scale>
          <a:sx n="110" d="100"/>
          <a:sy n="110" d="100"/>
        </p:scale>
        <p:origin x="1832" y="168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min heap to achieve </a:t>
            </a:r>
            <a:r>
              <a:rPr lang="en-US" dirty="0" err="1"/>
              <a:t>NlogK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40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48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33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5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tiff"/><Relationship Id="rId7" Type="http://schemas.openxmlformats.org/officeDocument/2006/relationships/image" Target="../media/image1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0.tiff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8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16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Practical rules of thumb:</a:t>
                </a:r>
              </a:p>
              <a:p>
                <a:pPr lvl="1"/>
                <a:r>
                  <a:rPr lang="en-US" dirty="0"/>
                  <a:t>Small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=3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often a good enough choice</a:t>
                </a:r>
              </a:p>
              <a:p>
                <a:pPr lvl="1"/>
                <a:r>
                  <a:rPr lang="en-US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84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007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So Far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Simple algorithm</a:t>
                </a:r>
              </a:p>
              <a:p>
                <a:pPr lvl="1"/>
                <a:r>
                  <a:rPr lang="en-US" dirty="0"/>
                  <a:t>Good interpretations</a:t>
                </a:r>
              </a:p>
              <a:p>
                <a:pPr lvl="1"/>
                <a:r>
                  <a:rPr lang="en-US" dirty="0"/>
                  <a:t>Nice theoretical guarantee</a:t>
                </a:r>
              </a:p>
              <a:p>
                <a:pPr lvl="1"/>
                <a:r>
                  <a:rPr lang="en-US" dirty="0"/>
                  <a:t>Easy to adapt to regression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(average of nearest neighbors) </a:t>
                </a:r>
                <a:r>
                  <a:rPr lang="en-US" dirty="0"/>
                  <a:t>and multi-class classification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(majority voting)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Curse of dimensionality</a:t>
                </a:r>
              </a:p>
              <a:p>
                <a:pPr lvl="1"/>
                <a:r>
                  <a:rPr lang="en-US" dirty="0"/>
                  <a:t>Computational issue </a:t>
                </a:r>
              </a:p>
              <a:p>
                <a:pPr lvl="2"/>
                <a:r>
                  <a:rPr lang="en-US" dirty="0"/>
                  <a:t>each prediction requires </a:t>
                </a:r>
                <a:r>
                  <a:rPr lang="en-US" dirty="0">
                    <a:solidFill>
                      <a:schemeClr val="accent1"/>
                    </a:solidFill>
                  </a:rPr>
                  <a:t>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r>
                  <a:rPr lang="en-US" dirty="0"/>
                  <a:t> computation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917177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higher dimensionality implies harder learning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VC)</a:t>
            </a:r>
          </a:p>
          <a:p>
            <a:endParaRPr lang="en-US" dirty="0"/>
          </a:p>
          <a:p>
            <a:r>
              <a:rPr lang="en-US" dirty="0"/>
              <a:t>Things are worse with similarity-based methods</a:t>
            </a:r>
          </a:p>
          <a:p>
            <a:pPr lvl="1"/>
            <a:r>
              <a:rPr lang="en-US" dirty="0"/>
              <a:t>Rely on assumptions that nearby points have similar labels</a:t>
            </a:r>
          </a:p>
          <a:p>
            <a:pPr lvl="1"/>
            <a:r>
              <a:rPr lang="en-US" dirty="0"/>
              <a:t>As the dimension grows, most of the points will not be nearby to each other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19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Think </a:t>
                </a:r>
                <a:r>
                  <a:rPr lang="en-US" dirty="0">
                    <a:solidFill>
                      <a:schemeClr val="tx1"/>
                    </a:solidFill>
                  </a:rPr>
                  <a:t>about Euclidean distance: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Illustration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Consider the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(a hypercube with length of each side = 1)</a:t>
                </a:r>
              </a:p>
              <a:p>
                <a:pPr lvl="1"/>
                <a:r>
                  <a:rPr lang="en-US" dirty="0"/>
                  <a:t>What’s the side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hypercube that takes up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space?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ℓ=0.01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ℓ=0.1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…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=100: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ℓ≈0.95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=1000: 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ℓ≈0.9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954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  <a:blipFill>
                <a:blip r:embed="rId2"/>
                <a:stretch>
                  <a:fillRect l="-1034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5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distance to the origin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=100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that the value of each dimension is uniformly drawn</a:t>
                </a:r>
              </a:p>
              <a:p>
                <a:pPr lvl="1"/>
                <a:r>
                  <a:rPr lang="en-US" dirty="0"/>
                  <a:t>Only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points will be in the hypercube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0,0.95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Most of the points will be far away from the origin</a:t>
                </a:r>
              </a:p>
              <a:p>
                <a:pPr lvl="1"/>
                <a:r>
                  <a:rPr lang="en-US" dirty="0"/>
                  <a:t>Most of the points will be far away from each other</a:t>
                </a:r>
              </a:p>
              <a:p>
                <a:endParaRPr lang="en-US" dirty="0"/>
              </a:p>
              <a:p>
                <a:r>
                  <a:rPr lang="en-US" dirty="0"/>
                  <a:t>No simple solutions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Getting more data</a:t>
                </a:r>
              </a:p>
              <a:p>
                <a:pPr lvl="1"/>
                <a:r>
                  <a:rPr lang="en-US" dirty="0"/>
                  <a:t>Reduce dimensions (see LFD 9.2)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37F63-E29B-9B49-868B-51B6F03E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 for k-NN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30801-7A68-3D4F-8287-4974CEEF5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243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is computationally demanding</a:t>
                </a:r>
              </a:p>
              <a:p>
                <a:pPr lvl="1"/>
                <a:r>
                  <a:rPr lang="en-US" dirty="0"/>
                  <a:t>Need to store all data points: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prediction 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the distance to every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closest points</a:t>
                </a:r>
              </a:p>
              <a:p>
                <a:pPr lvl="2"/>
                <a:r>
                  <a:rPr lang="en-US" dirty="0"/>
                  <a:t>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𝑁𝑙𝑜𝑔𝑘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Two general approaches:</a:t>
                </a:r>
              </a:p>
              <a:p>
                <a:pPr lvl="1"/>
                <a:r>
                  <a:rPr lang="en-US" dirty="0"/>
                  <a:t>Reduce the number of data points</a:t>
                </a:r>
              </a:p>
              <a:p>
                <a:pPr lvl="1"/>
                <a:r>
                  <a:rPr lang="en-US" dirty="0"/>
                  <a:t>Store the data in some data structure to speed up searching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See LFD 6.2.3 for more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  <a:blipFill>
                <a:blip r:embed="rId3"/>
                <a:stretch>
                  <a:fillRect l="-1086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6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Issues: Potential Solutions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383820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some heuristic approaches.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 data points</a:t>
            </a:r>
          </a:p>
          <a:p>
            <a:r>
              <a:rPr lang="en-US" sz="2400" dirty="0"/>
              <a:t>For a new data point, first find a nearest cluster. Then find the nearest points within that cluster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9A79-35AF-DD47-A8DF-E8434F45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the Amount of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following example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Goal: Drop data that doesn’t impact the decision boundary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Generally a hard goal to achieve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98F3CC-7072-2345-A799-72968318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547" y="2483611"/>
            <a:ext cx="2140544" cy="2083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8BC2F2-B2E5-EB49-B683-D61D831AD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269" y="2455070"/>
            <a:ext cx="3053843" cy="21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6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April 1 (Friday)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75E3E-4BEC-7846-9A6C-F0032D1D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Probably Easier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EF84-26F1-5344-BC97-F8CB0FA5E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making the </a:t>
            </a:r>
            <a:r>
              <a:rPr lang="en-US" dirty="0">
                <a:solidFill>
                  <a:schemeClr val="accent2"/>
                </a:solidFill>
              </a:rPr>
              <a:t>decision boundary </a:t>
            </a:r>
            <a:r>
              <a:rPr lang="en-US" dirty="0"/>
              <a:t>consistent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Aim for making the prediction on the </a:t>
            </a:r>
            <a:r>
              <a:rPr lang="en-US" dirty="0">
                <a:solidFill>
                  <a:schemeClr val="accent2"/>
                </a:solidFill>
              </a:rPr>
              <a:t>training data </a:t>
            </a:r>
            <a:r>
              <a:rPr lang="en-US" dirty="0"/>
              <a:t>consistent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AC971-838A-714A-B982-871EAA92F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659" y="2440938"/>
            <a:ext cx="1730346" cy="1684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B423B-D296-1446-B2D5-44EB012C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005" y="2389327"/>
            <a:ext cx="2468627" cy="170727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021BE2-3721-464D-99F0-DB0A625557FC}"/>
              </a:ext>
            </a:extLst>
          </p:cNvPr>
          <p:cNvGrpSpPr/>
          <p:nvPr/>
        </p:nvGrpSpPr>
        <p:grpSpPr>
          <a:xfrm>
            <a:off x="1851659" y="4863168"/>
            <a:ext cx="4347973" cy="1735814"/>
            <a:chOff x="1844643" y="4961839"/>
            <a:chExt cx="4347973" cy="1735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5E7221-6B7C-6E48-92EE-A4EC5054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4643" y="5013450"/>
              <a:ext cx="1730346" cy="16842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897A3F-46E0-E341-9B2E-5F6E4DE18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3989" y="4961839"/>
              <a:ext cx="2468627" cy="17072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178192-FD54-7A4D-8D4F-82623BC9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9121" y="4961839"/>
              <a:ext cx="1706879" cy="166043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/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b="0" dirty="0"/>
                  <a:t>such that 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blipFill>
                <a:blip r:embed="rId5"/>
                <a:stretch>
                  <a:fillRect l="-935"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/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blipFill>
                <a:blip r:embed="rId6"/>
                <a:stretch>
                  <a:fillRect l="-1143"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/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blipFill>
                <a:blip r:embed="rId7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/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blipFill>
                <a:blip r:embed="rId8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/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blipFill>
                <a:blip r:embed="rId9"/>
                <a:stretch>
                  <a:fillRect t="-9677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/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blipFill>
                <a:blip r:embed="rId1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04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88AF2-DA5E-4843-AEFD-0B8A3919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Condensed Nearest Neighbor (CNN)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</p:spPr>
            <p:txBody>
              <a:bodyPr/>
              <a:lstStyle/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  <a:blipFill>
                <a:blip r:embed="rId2"/>
                <a:stretch>
                  <a:fillRect l="-1086" t="-2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09872" y="2965704"/>
                <a:ext cx="7570470" cy="3349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CNN: An iterative algorithm</a:t>
                </a:r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/>
                  <a:t>Random initialize a subset of data points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While (there exists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)</a:t>
                </a:r>
              </a:p>
              <a:p>
                <a:pPr lvl="2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nearest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the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2"/>
                <a:r>
                  <a:rPr lang="en-US" dirty="0"/>
                  <a:t>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sz="2400" dirty="0"/>
                  <a:t>No theoretical guarantees</a:t>
                </a:r>
              </a:p>
              <a:p>
                <a:r>
                  <a:rPr lang="en-US" sz="2400" dirty="0"/>
                  <a:t>Reasonable empirical performance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72" y="2965704"/>
                <a:ext cx="7570470" cy="3349752"/>
              </a:xfrm>
              <a:prstGeom prst="rect">
                <a:avLst/>
              </a:prstGeom>
              <a:blipFill>
                <a:blip r:embed="rId3"/>
                <a:stretch>
                  <a:fillRect l="-1173" t="-2264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101D1E7-BA7E-3240-B8F3-223761E1C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94304"/>
            <a:ext cx="2614503" cy="218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1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each prediction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we need to find the nearest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Can we speed up this process?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  <a:blipFill>
                <a:blip r:embed="rId2"/>
                <a:stretch>
                  <a:fillRect l="-1086" t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45" y="3149663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two clusters</a:t>
                </a:r>
              </a:p>
              <a:p>
                <a:pPr lvl="1"/>
                <a:r>
                  <a:rPr lang="en-US" dirty="0"/>
                  <a:t>Centers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radii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 the nearest cluster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[1]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nearest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Distance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to any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at least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7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don’t need to search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  <a:blipFill>
                <a:blip r:embed="rId4"/>
                <a:stretch>
                  <a:fillRect l="-876" t="-3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66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4925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400" b="0" dirty="0"/>
              </a:p>
              <a:p>
                <a:r>
                  <a:rPr lang="en-US" dirty="0"/>
                  <a:t>We also know that: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endParaRPr lang="en-US" sz="400" dirty="0"/>
              </a:p>
              <a:p>
                <a:r>
                  <a:rPr lang="en-US" dirty="0"/>
                  <a:t>If we have clusters that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(the approximation assumes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Then the 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can hold</a:t>
                </a:r>
              </a:p>
              <a:p>
                <a:endParaRPr lang="en-US" sz="200" dirty="0"/>
              </a:p>
              <a:p>
                <a:r>
                  <a:rPr lang="en-US" dirty="0"/>
                  <a:t>Goal: Cluster data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clusters to be far away</a:t>
                </a:r>
              </a:p>
              <a:p>
                <a:pPr lvl="1"/>
                <a:r>
                  <a:rPr lang="en-US" dirty="0"/>
                  <a:t>Points in the same are dense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  <a:blipFill>
                <a:blip r:embed="rId3"/>
                <a:stretch>
                  <a:fillRect l="-1314" t="-2184" b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1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3CD-1721-BC45-83A3-0CD3F0AF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Lloyd’s Algorithm: Construct Clusters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Goal: Cluster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clusters</a:t>
                </a:r>
              </a:p>
              <a:p>
                <a:pPr lvl="1"/>
                <a:r>
                  <a:rPr lang="en-US" dirty="0"/>
                  <a:t>Again, hard in general, but we can use greedy-based approaches</a:t>
                </a:r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Lloyd’s Algorithm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1. Randomly pick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4. Update the region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5. Repeat 3 and 4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This is the first (and probably the only) unsupervised learning algorithm we talk about in this course.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B4A18B-3574-614F-A716-8971BBC0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905" y="2774054"/>
            <a:ext cx="2373748" cy="25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9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3CD-1721-BC45-83A3-0CD3F0AF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Lloyd’s Algorithm: Construct Clusters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Goal: Cluster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clusters</a:t>
                </a:r>
              </a:p>
              <a:p>
                <a:pPr lvl="1"/>
                <a:r>
                  <a:rPr lang="en-US" dirty="0"/>
                  <a:t>Again, hard in general, but we can use greedy-based approaches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Lloyd’s Algorithm</a:t>
                </a:r>
              </a:p>
              <a:p>
                <a:pPr marL="457200" lvl="1" indent="0">
                  <a:buNone/>
                </a:pPr>
                <a:r>
                  <a:rPr lang="en-US" dirty="0"/>
                  <a:t>1. Randomly pick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5. Repeat 3 and 4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This is the first (and probably the only) unsupervised learning algorithm we talk about in this course.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B4A18B-3574-614F-A716-8971BBC0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905" y="2774054"/>
            <a:ext cx="2373748" cy="25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6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6FCB-9196-2C4A-9149-77C6862E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Remark:</a:t>
            </a:r>
            <a:br>
              <a:rPr lang="en-US" dirty="0"/>
            </a:br>
            <a:r>
              <a:rPr lang="en-US" dirty="0"/>
              <a:t>Nearest Neighbor is Nonparametric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26D06-C175-6940-BC27-1BAD21B2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22" y="2289341"/>
            <a:ext cx="7673789" cy="45079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DE440-4117-454B-9009-E1151A2AE799}"/>
              </a:ext>
            </a:extLst>
          </p:cNvPr>
          <p:cNvSpPr txBox="1"/>
          <p:nvPr/>
        </p:nvSpPr>
        <p:spPr>
          <a:xfrm>
            <a:off x="6394077" y="196999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4032B-23E5-594B-B54C-99BE780F354A}"/>
              </a:ext>
            </a:extLst>
          </p:cNvPr>
          <p:cNvSpPr txBox="1"/>
          <p:nvPr/>
        </p:nvSpPr>
        <p:spPr>
          <a:xfrm>
            <a:off x="2325595" y="1969994"/>
            <a:ext cx="184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Neighbor</a:t>
            </a:r>
          </a:p>
        </p:txBody>
      </p:sp>
    </p:spTree>
    <p:extLst>
      <p:ext uri="{BB962C8B-B14F-4D97-AF65-F5344CB8AC3E}">
        <p14:creationId xmlns:p14="http://schemas.microsoft.com/office/powerpoint/2010/main" val="633978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3FE7-455E-3C46-8AEA-7F75AD95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 (RBF)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4189B-7A10-2447-A3CE-7DC806689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3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Instance-Based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Make predictions based on data instances</a:t>
                </a:r>
              </a:p>
              <a:p>
                <a:endParaRPr lang="en-US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Predict according to the nearest neighbors</a:t>
                </a:r>
                <a:endParaRPr lang="en-US" sz="200" dirty="0"/>
              </a:p>
              <a:p>
                <a:endParaRPr lang="en-US" sz="1100" dirty="0"/>
              </a:p>
              <a:p>
                <a:r>
                  <a:rPr lang="en-US" dirty="0"/>
                  <a:t>Radial Basis Functions (RBF)</a:t>
                </a:r>
              </a:p>
              <a:p>
                <a:pPr lvl="1"/>
                <a:r>
                  <a:rPr lang="en-US" dirty="0"/>
                  <a:t>Focus of today</a:t>
                </a:r>
              </a:p>
              <a:p>
                <a:endParaRPr lang="en-US" sz="11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Kernel SVM (Topic of Next Week)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Predict according to support vectors</a:t>
                </a:r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en-US" sz="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267" b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19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Think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 again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Make predictions based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nearest data points</a:t>
                </a:r>
              </a:p>
              <a:p>
                <a:pPr lvl="1"/>
                <a:r>
                  <a:rPr lang="en-US" dirty="0"/>
                  <a:t>Each of the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data points has the same weight</a:t>
                </a:r>
              </a:p>
              <a:p>
                <a:endParaRPr lang="en-US" dirty="0"/>
              </a:p>
              <a:p>
                <a:r>
                  <a:rPr lang="en-US" dirty="0"/>
                  <a:t>Natural questions:</a:t>
                </a:r>
              </a:p>
              <a:p>
                <a:pPr lvl="1"/>
                <a:r>
                  <a:rPr lang="en-US" dirty="0"/>
                  <a:t>Can we use more (or even all) data?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Weight</a:t>
                </a:r>
                <a:r>
                  <a:rPr lang="en-US" dirty="0"/>
                  <a:t> them based on </a:t>
                </a:r>
                <a:r>
                  <a:rPr lang="en-US" dirty="0">
                    <a:solidFill>
                      <a:schemeClr val="accent2"/>
                    </a:solidFill>
                  </a:rPr>
                  <a:t>how close</a:t>
                </a:r>
                <a:r>
                  <a:rPr lang="en-US" dirty="0"/>
                  <a:t> data points are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22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Task: Make a prediction on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 monotonically decreasing function</a:t>
                </a:r>
              </a:p>
              <a:p>
                <a:endParaRPr lang="en-US" dirty="0"/>
              </a:p>
              <a:p>
                <a:r>
                  <a:rPr lang="en-US" dirty="0"/>
                  <a:t>It’s called </a:t>
                </a:r>
                <a:r>
                  <a:rPr lang="en-US" dirty="0">
                    <a:solidFill>
                      <a:schemeClr val="accent2"/>
                    </a:solidFill>
                  </a:rPr>
                  <a:t>radial</a:t>
                </a:r>
                <a:r>
                  <a:rPr lang="en-US" dirty="0"/>
                  <a:t> basis function since it takes the </a:t>
                </a:r>
                <a:r>
                  <a:rPr lang="en-US" dirty="0">
                    <a:solidFill>
                      <a:schemeClr val="accent2"/>
                    </a:solidFill>
                  </a:rPr>
                  <a:t>distance </a:t>
                </a:r>
                <a:r>
                  <a:rPr lang="en-US" dirty="0"/>
                  <a:t>to the points as the basis function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3023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/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is for regression. We can take a sign and make it a binary classification.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for normalization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  <a:blipFill>
                <a:blip r:embed="rId3"/>
                <a:stretch>
                  <a:fillRect t="-1942" b="-49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E0DBD-D6EA-E645-9908-0C7B0D71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Gaussian RBF: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Intuitions</a:t>
                </a:r>
              </a:p>
              <a:p>
                <a:pPr lvl="1"/>
                <a:r>
                  <a:rPr lang="en-US" dirty="0"/>
                  <a:t>The impact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higher if it’s closer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role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similar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b="0" dirty="0"/>
                  <a:t>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0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-NN (i.e.,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  <a:blipFill>
                <a:blip r:embed="rId2"/>
                <a:stretch>
                  <a:fillRect l="-1086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7CE45D2-5FB3-294A-BA6F-3B546839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520" y="4040755"/>
            <a:ext cx="3368280" cy="27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6457-B99E-E747-ACE1-3D4081C1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Viewpoints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  <a:blipFill>
                <a:blip r:embed="rId2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  <a:blipFill>
                <a:blip r:embed="rId3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9001537-539E-4043-B76E-19F696834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6" y="2551914"/>
            <a:ext cx="3077541" cy="2297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EBED4-1986-0047-8610-DDDE9631D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839" y="2551914"/>
            <a:ext cx="3151166" cy="2311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  <a:blipFill>
                <a:blip r:embed="rId6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  <a:blipFill>
                <a:blip r:embed="rId7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94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0B39-BA50-CE4E-83E7-92DD32F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Nonparametric to Parametric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Nonparametric RBF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is defined by dataset</a:t>
                </a:r>
              </a:p>
              <a:p>
                <a:endParaRPr lang="en-US" dirty="0"/>
              </a:p>
              <a:p>
                <a:r>
                  <a:rPr lang="en-US" dirty="0"/>
                  <a:t>Parametric RBF hypothesis set</a:t>
                </a: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from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DD5D-1B80-414F-BDF5-05079A88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RBF =&gt;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Parametric RBF is linear model with nonlinear transformation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The projection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We can apply what we learned in linear models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However, this seems to be </a:t>
                </a:r>
                <a:r>
                  <a:rPr lang="en-US" dirty="0">
                    <a:solidFill>
                      <a:schemeClr val="accent2"/>
                    </a:solidFill>
                  </a:rPr>
                  <a:t>overfitting 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parameters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points)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50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only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Which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points?</a:t>
                </a:r>
              </a:p>
              <a:p>
                <a:pPr lvl="1"/>
                <a:r>
                  <a:rPr lang="en-US" dirty="0"/>
                  <a:t>We can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representative points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Use clustering algorithms, e.g., </a:t>
                </a:r>
                <a:r>
                  <a:rPr lang="en-US" dirty="0"/>
                  <a:t>Lloyd algorithm as introduced earlier</a:t>
                </a:r>
              </a:p>
              <a:p>
                <a:pPr marL="457200" lvl="1" indent="0">
                  <a:buNone/>
                </a:pPr>
                <a:r>
                  <a:rPr lang="en-US" dirty="0"/>
                  <a:t>	1. Randomly pick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	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	5. Repeat 3 and 4</a:t>
                </a:r>
              </a:p>
              <a:p>
                <a:pPr lvl="2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4360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1399A01-D676-884F-B5EC-7610C3230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999" y="4726390"/>
            <a:ext cx="2013733" cy="2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 with nonlinear transformation</a:t>
                </a:r>
              </a:p>
              <a:p>
                <a:endParaRPr lang="en-US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Radial Basis Function is defined by “similarity</a:t>
                </a:r>
              </a:p>
              <a:p>
                <a:pPr lvl="1"/>
                <a:r>
                  <a:rPr lang="en-US" dirty="0"/>
                  <a:t>A prediction for a point is based on the “similarity” of the points to be predicted and other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12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13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SVM</a:t>
                </a:r>
              </a:p>
              <a:p>
                <a:pPr lvl="1"/>
                <a:r>
                  <a:rPr lang="en-US" sz="2800" dirty="0"/>
                  <a:t>Gaussian RBF Kernel: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sz="2400" dirty="0"/>
                  <a:t>or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sz="2400" dirty="0"/>
                  <a:t>to characterize a hypothesis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D91DAF3-93C0-D647-B0DE-4FC2391FB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832" y="4599782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A58D1-3786-E142-A5EC-3CBD2A6FD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466" y="4602164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78BCA-C217-714A-A17B-939E51D7086D}"/>
              </a:ext>
            </a:extLst>
          </p:cNvPr>
          <p:cNvSpPr txBox="1"/>
          <p:nvPr/>
        </p:nvSpPr>
        <p:spPr>
          <a:xfrm>
            <a:off x="1862667" y="5584360"/>
            <a:ext cx="819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RBF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C7C32-B473-E445-94EE-27170BAB01AC}"/>
              </a:ext>
            </a:extLst>
          </p:cNvPr>
          <p:cNvSpPr txBox="1"/>
          <p:nvPr/>
        </p:nvSpPr>
        <p:spPr>
          <a:xfrm>
            <a:off x="6096000" y="5380544"/>
            <a:ext cx="95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108631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Neural Network</a:t>
                </a:r>
              </a:p>
              <a:p>
                <a:pPr lvl="1"/>
                <a:r>
                  <a:rPr lang="en-US" sz="2800" dirty="0"/>
                  <a:t>RBF can be graphically presented:</a:t>
                </a:r>
              </a:p>
              <a:p>
                <a:pPr lvl="1"/>
                <a:r>
                  <a:rPr lang="en-US" sz="2800" dirty="0">
                    <a:solidFill>
                      <a:schemeClr val="bg1">
                        <a:lumMod val="50000"/>
                      </a:schemeClr>
                    </a:solidFill>
                  </a:rPr>
                  <a:t>(Similar to SVM, it’s a single-hidden layer NN)</a:t>
                </a:r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8904C01-983B-9745-8D9C-310AB45AE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785" y="3244012"/>
            <a:ext cx="3742842" cy="32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18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90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neighbor, i.e., the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  <a:blipFill>
                <a:blip r:embed="rId2"/>
                <a:stretch>
                  <a:fillRect l="-1032" t="-2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857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3533" cy="1325563"/>
          </a:xfrm>
        </p:spPr>
        <p:txBody>
          <a:bodyPr/>
          <a:lstStyle/>
          <a:p>
            <a:r>
              <a:rPr lang="en-US"/>
              <a:t>What Do </a:t>
            </a:r>
            <a:r>
              <a:rPr lang="en-US" dirty="0"/>
              <a:t>We Know about </a:t>
            </a:r>
            <a:r>
              <a:rPr lang="en-US"/>
              <a:t>Linear Classification?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we discussed so far:</a:t>
                </a:r>
              </a:p>
              <a:p>
                <a:pPr lvl="1"/>
                <a:r>
                  <a:rPr lang="en-US" dirty="0"/>
                  <a:t>PLA:  Find a linear separator that separates the data within finite steps, if data is linear separable.</a:t>
                </a:r>
              </a:p>
              <a:p>
                <a:pPr lvl="1"/>
                <a:r>
                  <a:rPr lang="en-US" dirty="0"/>
                  <a:t>Pocket algorithm: empirically keep the best separator during PLA.</a:t>
                </a:r>
              </a:p>
              <a:p>
                <a:pPr lvl="1"/>
                <a:r>
                  <a:rPr lang="en-US" dirty="0"/>
                  <a:t>Surrogate loss: Using logistic regression for linear classification.</a:t>
                </a:r>
              </a:p>
              <a:p>
                <a:endParaRPr lang="en-US" dirty="0"/>
              </a:p>
              <a:p>
                <a:r>
                  <a:rPr lang="en-US" dirty="0"/>
                  <a:t>Challenges</a:t>
                </a:r>
              </a:p>
              <a:p>
                <a:pPr lvl="1"/>
                <a:r>
                  <a:rPr lang="en-US" dirty="0"/>
                  <a:t>Binary classification error is hard to optimize</a:t>
                </a:r>
              </a:p>
              <a:p>
                <a:pPr lvl="1"/>
                <a:r>
                  <a:rPr lang="en-US" dirty="0"/>
                  <a:t>We cannot use “gradient descent” type of algorithm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Support vector machines (SVM) tries to look at things a bit differently.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  <a:blipFill>
                <a:blip r:embed="rId2"/>
                <a:stretch>
                  <a:fillRect l="-1024" t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110" y="3602624"/>
            <a:ext cx="1857690" cy="18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Which separator would you choose?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Probably the right one. </a:t>
            </a:r>
            <a:br>
              <a:rPr lang="en-US" dirty="0"/>
            </a:br>
            <a:r>
              <a:rPr lang="en-US" dirty="0"/>
              <a:t>   Why? 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51" y="2441651"/>
            <a:ext cx="8079700" cy="27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More robust to noise (e.g., measurement error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28979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3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(Informal argument) </a:t>
                </a:r>
              </a:p>
              <a:p>
                <a:pPr marL="0" indent="0">
                  <a:buNone/>
                </a:pPr>
                <a:r>
                  <a:rPr lang="en-US" dirty="0"/>
                  <a:t>  Higher margin =&gt; more “constrained” hypothesis =&gt; lower VC dimension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  <a:blipFill rotWithShape="0">
                <a:blip r:embed="rId2"/>
                <a:stretch>
                  <a:fillRect l="-930" t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397191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889167" y="3687580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76960" y="3502914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9460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9897"/>
          </a:xfrm>
        </p:spPr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rgbClr val="C00000"/>
                </a:solidFill>
              </a:rPr>
              <a:t>max-margin</a:t>
            </a:r>
            <a:r>
              <a:rPr lang="en-US" dirty="0"/>
              <a:t> linear separator that separates the data</a:t>
            </a:r>
          </a:p>
          <a:p>
            <a:pPr lvl="1"/>
            <a:r>
              <a:rPr lang="en-US" dirty="0"/>
              <a:t>Recall the goal of PLA: Find the linear separator that separates the data</a:t>
            </a:r>
          </a:p>
          <a:p>
            <a:pPr lvl="1"/>
            <a:endParaRPr lang="en-US" sz="1200" dirty="0"/>
          </a:p>
          <a:p>
            <a:r>
              <a:rPr lang="en-US" dirty="0"/>
              <a:t>Notations: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used so far: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will use in SVM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Separating the bias/intercept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important for us to characterize the margin.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81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4865377" y="4584763"/>
            <a:ext cx="936701" cy="371566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We will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to characterize the hypothesis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273" t="-9231" r="-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2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4854388" y="2788000"/>
            <a:ext cx="7153836" cy="390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Consider any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</m:oMath>
                </a14:m>
                <a:r>
                  <a:rPr lang="en-US" dirty="0"/>
                  <a:t> on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Combining the above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orthogonal to the hyperplane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  <a:blipFill rotWithShape="0">
                <a:blip r:embed="rId7"/>
                <a:stretch>
                  <a:fillRect l="-1107" t="-3271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028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138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Consider an arbitrary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800" dirty="0"/>
                  <a:t> on the hyperplane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Distance between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and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  <a:blipFill>
                <a:blip r:embed="rId7"/>
                <a:stretch>
                  <a:fillRect l="-1391" t="-357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571067" y="4668608"/>
            <a:ext cx="2133600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59750" y="4252727"/>
            <a:ext cx="456976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85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003"/>
            <a:ext cx="10515600" cy="1325563"/>
          </a:xfrm>
        </p:spPr>
        <p:txBody>
          <a:bodyPr/>
          <a:lstStyle/>
          <a:p>
            <a:r>
              <a:rPr lang="en-US" dirty="0"/>
              <a:t>Outline of Our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8972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Assume data is linearly separable </a:t>
            </a:r>
          </a:p>
          <a:p>
            <a:pPr lvl="1"/>
            <a:r>
              <a:rPr lang="en-US" dirty="0"/>
              <a:t>Formulate the </a:t>
            </a:r>
            <a:r>
              <a:rPr lang="en-US" dirty="0">
                <a:solidFill>
                  <a:srgbClr val="C00000"/>
                </a:solidFill>
              </a:rPr>
              <a:t>hard-margin SVM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endParaRPr lang="en-US" sz="1200" dirty="0"/>
          </a:p>
          <a:p>
            <a:r>
              <a:rPr lang="en-US" dirty="0"/>
              <a:t>When data is not linearly separable</a:t>
            </a:r>
          </a:p>
          <a:p>
            <a:pPr lvl="1"/>
            <a:r>
              <a:rPr lang="en-US" dirty="0"/>
              <a:t>Tolerate some noise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find separator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that</a:t>
                </a:r>
              </a:p>
              <a:p>
                <a:endParaRPr lang="en-US" sz="6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maximize   margin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   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000" dirty="0">
                    <a:solidFill>
                      <a:schemeClr val="tx1"/>
                    </a:solidFill>
                  </a:rPr>
                  <a:t>          all points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correctly classified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  <a:blipFill rotWithShape="0">
                <a:blip r:embed="rId2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91" y="5197185"/>
            <a:ext cx="1341739" cy="1354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955" y="5121846"/>
            <a:ext cx="1356609" cy="13566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8266" y="4304176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Dual formulation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C00000"/>
                </a:solidFill>
              </a:rPr>
              <a:t> kernel tricks</a:t>
            </a:r>
          </a:p>
        </p:txBody>
      </p:sp>
    </p:spTree>
    <p:extLst>
      <p:ext uri="{BB962C8B-B14F-4D97-AF65-F5344CB8AC3E}">
        <p14:creationId xmlns:p14="http://schemas.microsoft.com/office/powerpoint/2010/main" val="14654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 rotWithShape="0">
                <a:blip r:embed="rId2"/>
                <a:stretch>
                  <a:fillRect l="-1412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looks like a </a:t>
                </a:r>
                <a:r>
                  <a:rPr lang="en-US" sz="2400" dirty="0" err="1"/>
                  <a:t>Voronoi</a:t>
                </a:r>
                <a:r>
                  <a:rPr lang="en-US" sz="2400" dirty="0"/>
                  <a:t> diagram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  <a:blipFill>
                <a:blip r:embed="rId4"/>
                <a:stretch>
                  <a:fillRect l="-289" t="-18919" r="-115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0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Hard-Margin SVM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4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Margin: shortest distance from the separator to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 rotWithShape="0">
                <a:blip r:embed="rId4"/>
                <a:stretch>
                  <a:fillRect t="-252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4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Formulate it as a constrained optimization problem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573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constrained optimization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normalizing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equivalent 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𝑐𝑏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will normalize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319711"/>
          </a:xfrm>
        </p:spPr>
        <p:txBody>
          <a:bodyPr>
            <a:normAutofit/>
          </a:bodyPr>
          <a:lstStyle/>
          <a:p>
            <a:r>
              <a:rPr lang="en-US" dirty="0"/>
              <a:t>The constrained optimization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final adjustments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  <a:blipFill rotWithShape="0">
                <a:blip r:embed="rId2"/>
                <a:stretch>
                  <a:fillRect b="-2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3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Form of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solve it?</a:t>
                </a:r>
              </a:p>
              <a:p>
                <a:pPr lvl="1"/>
                <a:r>
                  <a:rPr lang="en-US" dirty="0"/>
                  <a:t>Hard-margin SVM is a Quadratic Program</a:t>
                </a:r>
              </a:p>
              <a:p>
                <a:pPr lvl="1"/>
                <a:r>
                  <a:rPr lang="en-US" dirty="0"/>
                  <a:t>Standard form of Quadratic Program (QP)</a:t>
                </a:r>
              </a:p>
              <a:p>
                <a:pPr lvl="1"/>
                <a:endParaRPr lang="en-US" sz="12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𝑄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</m:oMath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≥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There exist efficient QP solvers we can utilize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  <a:blipFill rotWithShape="0">
                <a:blip r:embed="rId2"/>
                <a:stretch>
                  <a:fillRect l="-1043" t="-3030" b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Break and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6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 decay regularization in linear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Another way to look at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  <a:blipFill rotWithShape="0">
                <a:blip r:embed="rId2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  <a:blipFill rotWithShape="0">
                <a:blip r:embed="rId3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(candidate)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are the math properties of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 rotWithShape="0">
                <a:blip r:embed="rId2"/>
                <a:stretch>
                  <a:fillRect l="-967" t="-1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677161"/>
            <a:ext cx="2633133" cy="264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  <a:blipFill rotWithShape="0">
                <a:blip r:embed="rId4"/>
                <a:stretch>
                  <a:fillRect b="-38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things we know so far</a:t>
                </a:r>
              </a:p>
              <a:p>
                <a:pPr lvl="1"/>
                <a:r>
                  <a:rPr lang="en-US" dirty="0"/>
                  <a:t>Removing non-support vectors will not impact the separator</a:t>
                </a:r>
              </a:p>
              <a:p>
                <a:pPr lvl="1"/>
                <a:r>
                  <a:rPr lang="en-US" dirty="0"/>
                  <a:t>LOOCV error (when not used for model selection) is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−1)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 when trained 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points)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What’s the LOOCV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Note that we know # support vectors after training </a:t>
                </a:r>
              </a:p>
              <a:p>
                <a:pPr lvl="1"/>
                <a:r>
                  <a:rPr lang="en-US" dirty="0"/>
                  <a:t>Count # points that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Another method to estimate/bound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(counting # support vectors)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  <a:blipFill rotWithShape="0">
                <a:blip r:embed="rId2"/>
                <a:stretch>
                  <a:fillRect l="-1022" t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34" y="3327904"/>
            <a:ext cx="2218267" cy="22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3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is 2-Optimal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mild conditions, for 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it cannot be much worse than the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/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600" u="sng" dirty="0"/>
              </a:p>
              <a:p>
                <a:r>
                  <a:rPr lang="en-US" dirty="0"/>
                  <a:t>Assumption for nearest neighbor: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Target function is continuous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That is, nearby points have similar label distributions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goes large, there are “close enough” points for prediction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  <a:blipFill>
                <a:blip r:embed="rId3"/>
                <a:stretch>
                  <a:fillRect b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78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09738"/>
            <a:ext cx="11785600" cy="2852737"/>
          </a:xfrm>
        </p:spPr>
        <p:txBody>
          <a:bodyPr/>
          <a:lstStyle/>
          <a:p>
            <a:r>
              <a:rPr lang="en-US" dirty="0"/>
              <a:t>What if Data is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Linearly Separable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6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237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Intuition: We want to tolerate small </a:t>
                </a:r>
                <a:r>
                  <a:rPr lang="en-US"/>
                  <a:t>noises while </a:t>
                </a:r>
                <a:r>
                  <a:rPr lang="en-US" dirty="0"/>
                  <a:t>maintaining large margin</a:t>
                </a:r>
              </a:p>
              <a:p>
                <a:endParaRPr lang="en-US" dirty="0"/>
              </a:p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Instead of requiring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constraint becomes</a:t>
                </a: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pPr lvl="2"/>
                <a:endParaRPr lang="en-US" sz="2400" dirty="0"/>
              </a:p>
              <a:p>
                <a:r>
                  <a:rPr lang="en-US" dirty="0"/>
                  <a:t>We add a penalty for each deviation</a:t>
                </a:r>
              </a:p>
              <a:p>
                <a:pPr lvl="1"/>
                <a:r>
                  <a:rPr lang="en-US" dirty="0"/>
                  <a:t>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2326" b="-14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430" y="3454400"/>
            <a:ext cx="3009370" cy="2986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We add a penalty for each deviation: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230" y="3162151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  <a:blipFill rotWithShape="0">
                <a:blip r:embed="rId4"/>
                <a:stretch>
                  <a:fillRect b="-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120" t="-4061" r="-1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2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in Soft-Margin SVM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less tolerate to noise, having smaller margin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466" y="2693175"/>
            <a:ext cx="6987117" cy="35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79823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Nearest neighbor</a:t>
                </a:r>
              </a:p>
              <a:p>
                <a:pPr lvl="1"/>
                <a:r>
                  <a:rPr lang="en-US" dirty="0"/>
                  <a:t>Influenced heavily by noisy data</a:t>
                </a:r>
              </a:p>
              <a:p>
                <a:endParaRPr lang="en-US" b="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often odd for binary classification)</a:t>
                </a:r>
              </a:p>
              <a:p>
                <a:pPr lvl="1"/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6FBD38C-880F-0341-80E5-6B83EB602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965" y="4709064"/>
            <a:ext cx="2639678" cy="1783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402E5E-6EF2-0B43-AC3F-CDFA87EBF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791" y="4745100"/>
            <a:ext cx="2572110" cy="1711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577E-00B3-FB4B-8A2F-FEEEB19F9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852" y="4686541"/>
            <a:ext cx="2572110" cy="18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1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the nearest neighbor hypothesis </a:t>
                </a:r>
              </a:p>
              <a:p>
                <a:pPr lvl="1"/>
                <a:r>
                  <a:rPr lang="en-US" dirty="0"/>
                  <a:t>many, complicated decision boundaries;  may overfit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predicts the most common label in the training dataset </a:t>
                </a:r>
              </a:p>
              <a:p>
                <a:pPr lvl="1"/>
                <a:r>
                  <a:rPr lang="en-US" dirty="0"/>
                  <a:t>no decision boundaries; may underfit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controls the complexity of the hypothesis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affects how well the learned hypothesis will generalize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1871E8A-36B9-914B-9802-7CAAF77E6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672" y="4547502"/>
            <a:ext cx="5687568" cy="22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34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84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4C0B26F-F3A8-DB48-98BB-948D0448DEDA}"/>
                  </a:ext>
                </a:extLst>
              </p:cNvPr>
              <p:cNvSpPr/>
              <p:nvPr/>
            </p:nvSpPr>
            <p:spPr>
              <a:xfrm>
                <a:off x="1110488" y="4720027"/>
                <a:ext cx="5290312" cy="196900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3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</m:d>
                        </m:num>
                        <m:den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→0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: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all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nearest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neighbors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are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next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to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select infinitely many neighbors</a:t>
                </a:r>
              </a:p>
              <a:p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dirty="0"/>
              </a:p>
              <a:p>
                <a:r>
                  <a:rPr lang="en-US" dirty="0"/>
                  <a:t>=&gt; We can almost reconstruct the target function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4C0B26F-F3A8-DB48-98BB-948D0448D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488" y="4720027"/>
                <a:ext cx="5290312" cy="1969008"/>
              </a:xfrm>
              <a:prstGeom prst="roundRect">
                <a:avLst/>
              </a:prstGeom>
              <a:blipFill>
                <a:blip r:embed="rId4"/>
                <a:stretch>
                  <a:fillRect b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3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45532</TotalTime>
  <Words>3478</Words>
  <Application>Microsoft Macintosh PowerPoint</Application>
  <PresentationFormat>Widescreen</PresentationFormat>
  <Paragraphs>612</Paragraphs>
  <Slides>65</Slides>
  <Notes>4</Notes>
  <HiddenSlides>24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Nearest Neighbor</vt:lpstr>
      <vt:lpstr>Nearest Neighbor</vt:lpstr>
      <vt:lpstr>Nearest Neighbor is 2-Optimal</vt:lpstr>
      <vt:lpstr>k-Nearest Neighbor (K-NN)</vt:lpstr>
      <vt:lpstr>Impacts of k in k-Nearest Neighbor</vt:lpstr>
      <vt:lpstr>How to Choose k</vt:lpstr>
      <vt:lpstr>How to Choose k</vt:lpstr>
      <vt:lpstr>Summary of k-NN So Far</vt:lpstr>
      <vt:lpstr>Today’s Lecture</vt:lpstr>
      <vt:lpstr>Curse of Dimensionality</vt:lpstr>
      <vt:lpstr>Illustration of Curse of Dimensionality</vt:lpstr>
      <vt:lpstr>Illustration of Curse of Dimensionality</vt:lpstr>
      <vt:lpstr>Computational Issues for k-NN</vt:lpstr>
      <vt:lpstr>Computational Issues</vt:lpstr>
      <vt:lpstr>Computational Issues: Potential Solutions</vt:lpstr>
      <vt:lpstr>Reduce the Amount of Data</vt:lpstr>
      <vt:lpstr>A Probably Easier Goal</vt:lpstr>
      <vt:lpstr>Condensed Nearest Neighbor (CNN)</vt:lpstr>
      <vt:lpstr>Speed Up the Search for Nearest Neighbor</vt:lpstr>
      <vt:lpstr>Speed Up the Search for Nearest Neighbor</vt:lpstr>
      <vt:lpstr>Lloyd’s Algorithm: Construct Clusters</vt:lpstr>
      <vt:lpstr>Lloyd’s Algorithm: Construct Clusters</vt:lpstr>
      <vt:lpstr>Final Remark: Nearest Neighbor is Nonparametric</vt:lpstr>
      <vt:lpstr>Radial Basis Functions (RBF)</vt:lpstr>
      <vt:lpstr>Instance-Based Learning</vt:lpstr>
      <vt:lpstr>Radial Basis Functions</vt:lpstr>
      <vt:lpstr>Radial Basis Functions</vt:lpstr>
      <vt:lpstr>Radial Basis Functions</vt:lpstr>
      <vt:lpstr>Changing the Viewpoints</vt:lpstr>
      <vt:lpstr>From Nonparametric to Parametric RBF</vt:lpstr>
      <vt:lpstr>Parametric RBF =&gt; Linear Models</vt:lpstr>
      <vt:lpstr>From N points to K points</vt:lpstr>
      <vt:lpstr>More Discussion on RBF</vt:lpstr>
      <vt:lpstr>More Discussion on RBF</vt:lpstr>
      <vt:lpstr>More Discussion on RBF</vt:lpstr>
      <vt:lpstr>Support Vector Machines (SVM)</vt:lpstr>
      <vt:lpstr>What Do We Know about Linear Classification?</vt:lpstr>
      <vt:lpstr>Linear Classification</vt:lpstr>
      <vt:lpstr>Linear Classification</vt:lpstr>
      <vt:lpstr>Linear Classification</vt:lpstr>
      <vt:lpstr>Support Vector Machine</vt:lpstr>
      <vt:lpstr>Relevant Review of Linear Algebra</vt:lpstr>
      <vt:lpstr>Relevant Review of Linear Algebra</vt:lpstr>
      <vt:lpstr>Relevant Review of Linear Algebra</vt:lpstr>
      <vt:lpstr>Relevant Review of Linear Algebra</vt:lpstr>
      <vt:lpstr>Outline of Our Discussion</vt:lpstr>
      <vt:lpstr>Hard-Margin SVM</vt:lpstr>
      <vt:lpstr>Hard-Margin SVM</vt:lpstr>
      <vt:lpstr>Hard-Margin SVM</vt:lpstr>
      <vt:lpstr>Hard-Margin SVM</vt:lpstr>
      <vt:lpstr>Hard-Margin SVM</vt:lpstr>
      <vt:lpstr>Final Form of Hard-Margin SVM</vt:lpstr>
      <vt:lpstr>Short Break and Questions</vt:lpstr>
      <vt:lpstr>Connection to Regularization</vt:lpstr>
      <vt:lpstr>Support Vectors</vt:lpstr>
      <vt:lpstr>Leave-One-Out Cross Validation (LOOCV)</vt:lpstr>
      <vt:lpstr>What if Data is Not Linearly Separable</vt:lpstr>
      <vt:lpstr>Non-Separable Data</vt:lpstr>
      <vt:lpstr>Soft-Margin SVM</vt:lpstr>
      <vt:lpstr>Soft-Margin SVM</vt:lpstr>
      <vt:lpstr>Impacts of C in Soft-Margin SVM</vt:lpstr>
      <vt:lpstr>What if Tolerating Small Noises Is Not Enough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4136</cp:revision>
  <cp:lastPrinted>2020-04-02T16:20:39Z</cp:lastPrinted>
  <dcterms:created xsi:type="dcterms:W3CDTF">2017-08-24T15:35:37Z</dcterms:created>
  <dcterms:modified xsi:type="dcterms:W3CDTF">2022-09-07T20:34:24Z</dcterms:modified>
</cp:coreProperties>
</file>